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47" r:id="rId2"/>
    <p:sldId id="256" r:id="rId3"/>
    <p:sldId id="350" r:id="rId4"/>
    <p:sldId id="285" r:id="rId5"/>
    <p:sldId id="335" r:id="rId6"/>
    <p:sldId id="262" r:id="rId7"/>
    <p:sldId id="337" r:id="rId8"/>
    <p:sldId id="326" r:id="rId9"/>
    <p:sldId id="263" r:id="rId10"/>
    <p:sldId id="264" r:id="rId11"/>
    <p:sldId id="265" r:id="rId12"/>
    <p:sldId id="338" r:id="rId13"/>
    <p:sldId id="266" r:id="rId14"/>
    <p:sldId id="351" r:id="rId15"/>
    <p:sldId id="340" r:id="rId16"/>
    <p:sldId id="268" r:id="rId17"/>
    <p:sldId id="341" r:id="rId18"/>
    <p:sldId id="269" r:id="rId19"/>
    <p:sldId id="270" r:id="rId20"/>
    <p:sldId id="287" r:id="rId21"/>
    <p:sldId id="293" r:id="rId22"/>
    <p:sldId id="272" r:id="rId23"/>
    <p:sldId id="273" r:id="rId24"/>
    <p:sldId id="345" r:id="rId25"/>
    <p:sldId id="346" r:id="rId26"/>
    <p:sldId id="342" r:id="rId27"/>
    <p:sldId id="274" r:id="rId28"/>
    <p:sldId id="352" r:id="rId29"/>
    <p:sldId id="34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CCFF"/>
    <a:srgbClr val="CCFFCC"/>
    <a:srgbClr val="FFFFCC"/>
    <a:srgbClr val="CCFFFF"/>
    <a:srgbClr val="CC00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89501" autoAdjust="0"/>
  </p:normalViewPr>
  <p:slideViewPr>
    <p:cSldViewPr>
      <p:cViewPr varScale="1">
        <p:scale>
          <a:sx n="39" d="100"/>
          <a:sy n="39" d="100"/>
        </p:scale>
        <p:origin x="-12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7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185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Plan for August 28, 2008: RQ 6B, Path to Rev 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14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17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This correlates to Chapter 7 in American Pageant </a:t>
            </a:r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7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8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9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10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This led to a huge issue of representative government</a:t>
            </a:r>
          </a:p>
        </p:txBody>
      </p:sp>
      <p:sp>
        <p:nvSpPr>
          <p:cNvPr id="2355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11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227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13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82947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294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4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967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722438"/>
            <a:ext cx="7772400" cy="762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AA9E-C8CB-4E7A-B59F-EBFCA8DB0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2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B19B2-30AD-4E3C-9147-E1FF7A531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3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4B4B-2792-48CF-BDAE-8016AFB6BB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B171D-71A4-44E3-9963-D388388A9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0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4B632-88A7-43B6-9F14-25766ED59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1D0C6-041F-446B-B452-89B945172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1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ABC75-676B-4700-B81F-ECF56DA35F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EC52F-ED0C-4BD4-A935-213FE96BF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0618A-8EEB-44F6-9180-1706EFE84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3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D6EE1-9E29-4559-99AE-50F44C4069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3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8192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81924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6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7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9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0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1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3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4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5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6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7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8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9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0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1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2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4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4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4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4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9437F4D2-2A3C-4173-9822-C345525C8F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8229600" cy="6629400"/>
          </a:xfrm>
        </p:spPr>
        <p:txBody>
          <a:bodyPr/>
          <a:lstStyle/>
          <a:p>
            <a:r>
              <a:rPr lang="en-US" sz="44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Essential Question</a:t>
            </a:r>
            <a:r>
              <a:rPr lang="en-US" sz="4400"/>
              <a:t>: </a:t>
            </a:r>
          </a:p>
          <a:p>
            <a:pPr lvl="1"/>
            <a:r>
              <a:rPr lang="en-US" sz="4400"/>
              <a:t>How did England’s changing policy towards its North American colonies lead to a rising call for independence? </a:t>
            </a:r>
          </a:p>
          <a:p>
            <a:endParaRPr lang="en-US" sz="2000" u="sng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40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RQ 6B (p 178-194)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Townshend Duties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304213" cy="6172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4000"/>
              <a:t>In 1767, Parliament initiated the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Townshend Duties</a:t>
            </a:r>
            <a:r>
              <a:rPr lang="en-US" sz="4000"/>
              <a:t> (a series of </a:t>
            </a: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indirect</a:t>
            </a:r>
            <a:r>
              <a:rPr lang="en-US" sz="4000"/>
              <a:t> taxes that the colonists weren’t supposed to notice):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4000"/>
              <a:t>Taxed imports of paper, lead, glass, and tea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4000"/>
              <a:t>Created a Board of Customs Commissioners to collect duties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4000"/>
              <a:t>Ordered NY Gov to veto all laws by the colonial assembly until the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Quartering Act</a:t>
            </a:r>
            <a:r>
              <a:rPr lang="en-US" sz="4000"/>
              <a:t> was obeyed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676400" y="3886200"/>
            <a:ext cx="6705600" cy="990600"/>
          </a:xfrm>
          <a:prstGeom prst="wedgeRectCallout">
            <a:avLst>
              <a:gd name="adj1" fmla="val 2083"/>
              <a:gd name="adj2" fmla="val -208653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/>
              <a:t>Townshend attempted to avoid the same mistakes Grenville made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Response to the Townshend Duties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867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Sons of Liberty</a:t>
            </a:r>
            <a:r>
              <a:rPr lang="en-US" sz="4000"/>
              <a:t> (NY) organized a another boycott of British goods</a:t>
            </a:r>
          </a:p>
          <a:p>
            <a:pPr lvl="1"/>
            <a:r>
              <a:rPr lang="en-US" sz="4000"/>
              <a:t>Issued a </a:t>
            </a: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circular letter</a:t>
            </a:r>
            <a:r>
              <a:rPr lang="en-US" sz="4000"/>
              <a:t> from the Massachusetts House of Reps to protest the Townshend Acts</a:t>
            </a:r>
          </a:p>
          <a:p>
            <a:pPr lvl="1"/>
            <a:r>
              <a:rPr lang="en-US" sz="4000"/>
              <a:t>This “</a:t>
            </a:r>
            <a:r>
              <a:rPr lang="en-US" sz="4000" i="1"/>
              <a:t>seditious letter</a:t>
            </a:r>
            <a:r>
              <a:rPr lang="en-US" sz="4000"/>
              <a:t>” was considered an act of treason &amp; the Massachusetts colonial assembly was dissolved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838200"/>
          </a:xfrm>
        </p:spPr>
        <p:txBody>
          <a:bodyPr/>
          <a:lstStyle/>
          <a:p>
            <a:pPr algn="ctr"/>
            <a:r>
              <a:rPr lang="en-US"/>
              <a:t>Response to the Townshend Duties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229600" cy="6019800"/>
          </a:xfrm>
        </p:spPr>
        <p:txBody>
          <a:bodyPr/>
          <a:lstStyle/>
          <a:p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Effect</a:t>
            </a:r>
            <a:r>
              <a:rPr lang="en-US" sz="4000"/>
              <a:t>: </a:t>
            </a:r>
          </a:p>
          <a:p>
            <a:pPr lvl="1"/>
            <a:r>
              <a:rPr lang="en-US" sz="4000"/>
              <a:t>The crisis over colonial representation was now evident</a:t>
            </a:r>
          </a:p>
          <a:p>
            <a:pPr lvl="1"/>
            <a:r>
              <a:rPr lang="en-US" sz="4000"/>
              <a:t>Colonies began communicating with each other effectively via committees of correspondence</a:t>
            </a:r>
          </a:p>
          <a:p>
            <a:pPr lvl="1"/>
            <a:r>
              <a:rPr lang="en-US" sz="4000"/>
              <a:t>Colonies became united in their “moral” opposition to these English abuses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Boston Massacre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England’s failure to remove the army from Boston heightened English-American tensions: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Colonists resented the presence of this standing army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In 1770, British soldiers fired into a crowd of colonists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This “Boston Massacre” revealed the deterioration of Anglo-American relations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106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0" indent="0" algn="ctr"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3600">
                <a:solidFill>
                  <a:srgbClr val="CC0000"/>
                </a:solidFill>
              </a:rPr>
              <a:t>Paul Revere’s etching of the Boston Massacre became an American best-seller</a:t>
            </a:r>
          </a:p>
        </p:txBody>
      </p:sp>
      <p:pic>
        <p:nvPicPr>
          <p:cNvPr id="181256" name="Picture 8" descr="BostonMassacr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76200" y="1066800"/>
            <a:ext cx="3962400" cy="1981200"/>
          </a:xfrm>
          <a:prstGeom prst="wedgeRectCallout">
            <a:avLst>
              <a:gd name="adj1" fmla="val -39102"/>
              <a:gd name="adj2" fmla="val 65306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/>
              <a:t>Colonists injured British soldiers by throwing snowballs &amp; oyster shells</a:t>
            </a:r>
          </a:p>
        </p:txBody>
      </p:sp>
      <p:sp>
        <p:nvSpPr>
          <p:cNvPr id="181259" name="AutoShape 11"/>
          <p:cNvSpPr>
            <a:spLocks noChangeArrowheads="1"/>
          </p:cNvSpPr>
          <p:nvPr/>
        </p:nvSpPr>
        <p:spPr bwMode="auto">
          <a:xfrm>
            <a:off x="4191000" y="1066800"/>
            <a:ext cx="4800600" cy="1981200"/>
          </a:xfrm>
          <a:prstGeom prst="wedgeRectCallout">
            <a:avLst>
              <a:gd name="adj1" fmla="val -68583"/>
              <a:gd name="adj2" fmla="val 18069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en-US" sz="3600"/>
              <a:t>With only 4 dead, this was hardly a “massacre” but it reveals the power of colonial propaganda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8" grpId="0" animBg="1"/>
      <p:bldP spid="1812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153400" cy="762000"/>
          </a:xfrm>
        </p:spPr>
        <p:txBody>
          <a:bodyPr/>
          <a:lstStyle/>
          <a:p>
            <a:pPr algn="ctr"/>
            <a:r>
              <a:rPr lang="en-US"/>
              <a:t>The Boston Massacre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Tensions were defused by Lord North who repealed Townshend Acts in 1770; except a tax on tea: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Most Americans backed off  their radical protests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Except the Sons of Liberty who continued their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committees of correspondence</a:t>
            </a:r>
            <a:r>
              <a:rPr lang="en-US" sz="4000"/>
              <a:t> to build up a communication network independent of the royal gov’t</a:t>
            </a:r>
          </a:p>
        </p:txBody>
      </p:sp>
      <p:sp>
        <p:nvSpPr>
          <p:cNvPr id="154628" name="AutoShape 4"/>
          <p:cNvSpPr>
            <a:spLocks noChangeArrowheads="1"/>
          </p:cNvSpPr>
          <p:nvPr/>
        </p:nvSpPr>
        <p:spPr bwMode="auto">
          <a:xfrm>
            <a:off x="1447800" y="152400"/>
            <a:ext cx="7162800" cy="990600"/>
          </a:xfrm>
          <a:prstGeom prst="wedgeRectCallout">
            <a:avLst>
              <a:gd name="adj1" fmla="val 45722"/>
              <a:gd name="adj2" fmla="val 145671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600"/>
              <a:t>This tea tax was a symbolic reference to Parliamentary sovereignty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Boston Tea Party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In 1773, Parliament passed the Tea Act in order to help the British East India Company by making its tea cheaper to colonial buyers: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en-US" sz="4000"/>
              <a:t>Americans interpreted this act as a subtle ploy to get them to buy taxed tea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In Dec 1773, Boston protestors dumped a shipment of British tea into Boston harbor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677" name="Picture 5" descr="Bo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04800"/>
            <a:ext cx="9140825" cy="6173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8" name="Picture 6" descr="Bostonians_Paying_Excise_Man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99412" cy="6804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Coercive (Intolerable) Acts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sz="4000"/>
              <a:t>Parliament retaliated against this act of insubordination with the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Coercive Acts</a:t>
            </a:r>
            <a:r>
              <a:rPr lang="en-US" sz="4000"/>
              <a:t> in 1774:</a:t>
            </a:r>
          </a:p>
          <a:p>
            <a:pPr lvl="1"/>
            <a:r>
              <a:rPr lang="en-US" sz="4000"/>
              <a:t>Closed the port of Boston until the destroyed tea was paid for </a:t>
            </a:r>
          </a:p>
          <a:p>
            <a:pPr lvl="1"/>
            <a:r>
              <a:rPr lang="en-US" sz="4000"/>
              <a:t>Massachusetts town meetings were limited to once per year</a:t>
            </a:r>
          </a:p>
          <a:p>
            <a:r>
              <a:rPr lang="en-US" sz="4000"/>
              <a:t>New England, Middle, &amp; Southern  colonists rallied to support Boston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Quebec Act (1774)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229600" cy="601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85000"/>
              </a:lnSpc>
            </a:pPr>
            <a:r>
              <a:rPr lang="en-US" sz="4000"/>
              <a:t>The Quebec Act created a gov’t for newly ceded Canada…but it lacked a colonial assembly</a:t>
            </a:r>
          </a:p>
          <a:p>
            <a:pPr>
              <a:lnSpc>
                <a:spcPct val="85000"/>
              </a:lnSpc>
            </a:pPr>
            <a:r>
              <a:rPr lang="en-US" sz="4000"/>
              <a:t>Colonists interpreted                    this as final proof of a Parliamentary plot to             “enslave” America</a:t>
            </a:r>
          </a:p>
          <a:p>
            <a:pPr>
              <a:lnSpc>
                <a:spcPct val="85000"/>
              </a:lnSpc>
            </a:pPr>
            <a:r>
              <a:rPr lang="en-US" sz="4000"/>
              <a:t>“Canada” extended                        into the Ohio Valley                         &amp; Mississippi which          threatened </a:t>
            </a: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all colonists</a:t>
            </a:r>
          </a:p>
        </p:txBody>
      </p:sp>
      <p:pic>
        <p:nvPicPr>
          <p:cNvPr id="32781" name="Picture 13" descr="Canada-17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r="6982"/>
          <a:stretch>
            <a:fillRect/>
          </a:stretch>
        </p:blipFill>
        <p:spPr bwMode="auto">
          <a:xfrm>
            <a:off x="6373813" y="2438400"/>
            <a:ext cx="2687637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8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2083 -0.13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6858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 sz="6600"/>
              <a:t>Paying Off England’s National Debt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6" name="Picture 4" descr="DIVI7233TB5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15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6858000"/>
          </a:xfrm>
        </p:spPr>
        <p:txBody>
          <a:bodyPr/>
          <a:lstStyle/>
          <a:p>
            <a:pPr algn="ctr"/>
            <a:r>
              <a:rPr lang="en-US" sz="6600"/>
              <a:t>Steps Towards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Steps Toward Independence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sz="4000"/>
              <a:t>In Sept 1774, 55 delegates met in Philadelphia for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First Continental Congress</a:t>
            </a:r>
            <a:r>
              <a:rPr lang="en-US" sz="4000"/>
              <a:t> in response to the Coercive Acts: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400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Suffolk Resolves</a:t>
            </a:r>
            <a:r>
              <a:rPr lang="en-US" sz="4000"/>
              <a:t> urged forcible resistance to the Coercive Acts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4000"/>
              <a:t>Formed an inter-colonial “association” to enforce a boycott with Britain until the Coercive Acts were repealed</a:t>
            </a:r>
          </a:p>
        </p:txBody>
      </p:sp>
      <p:pic>
        <p:nvPicPr>
          <p:cNvPr id="36873" name="Picture 9" descr="The First Continental Congress, 17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-7938" y="1524000"/>
            <a:ext cx="9147176" cy="4886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06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Shot Heard Around the World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8077200" cy="5867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sz="4000"/>
              <a:t>On April 18, 1775 a skirmish broke out in Lexington, Massachusetts </a:t>
            </a:r>
          </a:p>
          <a:p>
            <a:r>
              <a:rPr lang="en-US" sz="4000"/>
              <a:t>Fighting by colonial “minutemen” &amp; British soldiers between Lexington, Concord, &amp; Boston became the first exchange of hostilities between the English &amp; Americans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0" y="5365750"/>
            <a:ext cx="9144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3600">
                <a:latin typeface="Arial" charset="0"/>
              </a:rPr>
              <a:t>Paul Revere &amp; William Dawes made their midnight ride to warn the </a:t>
            </a:r>
            <a:r>
              <a:rPr lang="en-US" sz="3600" i="1">
                <a:latin typeface="Arial" charset="0"/>
              </a:rPr>
              <a:t>Minutemen</a:t>
            </a:r>
            <a:r>
              <a:rPr lang="en-US" sz="3600">
                <a:latin typeface="Arial" charset="0"/>
              </a:rPr>
              <a:t> of approaching British army</a:t>
            </a:r>
          </a:p>
        </p:txBody>
      </p:sp>
      <p:pic>
        <p:nvPicPr>
          <p:cNvPr id="160772" name="Picture 4" descr="Paul Revere's Ride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248400" cy="4440238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British are coming!!</a:t>
            </a:r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>
            <a:off x="685800" y="152400"/>
            <a:ext cx="7772400" cy="1447800"/>
          </a:xfrm>
          <a:prstGeom prst="wedgeRectCallout">
            <a:avLst>
              <a:gd name="adj1" fmla="val 27042"/>
              <a:gd name="adj2" fmla="val 379606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/>
              <a:t>British soldiers were looking for contraband weapons &amp; Sons of Liberty leaders John Hancock &amp; Samuel Adams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Shot Hear Round the 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99138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4000">
                <a:latin typeface="Arial" charset="0"/>
              </a:rPr>
              <a:t>Lexington &amp; Concord—April 18, 1775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“The Shot Heard ‘Round the World”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457200" y="5029200"/>
            <a:ext cx="8305800" cy="990600"/>
          </a:xfrm>
          <a:prstGeom prst="wedgeRectCallout">
            <a:avLst>
              <a:gd name="adj1" fmla="val 6843"/>
              <a:gd name="adj2" fmla="val -236537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600" i="1"/>
              <a:t>“Americans displayed a…spirit against us, they never showed against the French”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/>
              <a:t>Early War Effort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8305800" cy="6096000"/>
          </a:xfrm>
        </p:spPr>
        <p:txBody>
          <a:bodyPr/>
          <a:lstStyle/>
          <a:p>
            <a:r>
              <a:rPr lang="en-US" sz="4000"/>
              <a:t>On May 1775,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Second Continental Congress</a:t>
            </a:r>
            <a:r>
              <a:rPr lang="en-US" sz="4000"/>
              <a:t> met to direct the war:</a:t>
            </a:r>
          </a:p>
          <a:p>
            <a:pPr lvl="1"/>
            <a:r>
              <a:rPr lang="en-US" sz="4000"/>
              <a:t>Appointed G. Washington to lead a new “Continental Army”</a:t>
            </a:r>
          </a:p>
          <a:p>
            <a:pPr lvl="1"/>
            <a:r>
              <a:rPr lang="en-US" sz="4000"/>
              <a:t>Began purchasing war supplies</a:t>
            </a:r>
          </a:p>
          <a:p>
            <a:pPr lvl="1"/>
            <a:r>
              <a:rPr lang="en-US" sz="4000"/>
              <a:t>Did not declare independence (delegates hoped to be seen as an</a:t>
            </a:r>
            <a:r>
              <a:rPr lang="en-US" sz="3000"/>
              <a:t> </a:t>
            </a:r>
            <a:r>
              <a:rPr lang="en-US" sz="4000"/>
              <a:t>expression</a:t>
            </a:r>
            <a:r>
              <a:rPr lang="en-US" sz="3000"/>
              <a:t> </a:t>
            </a:r>
            <a:r>
              <a:rPr lang="en-US" sz="4000"/>
              <a:t>of</a:t>
            </a:r>
            <a:r>
              <a:rPr lang="en-US" sz="3000"/>
              <a:t> </a:t>
            </a:r>
            <a:r>
              <a:rPr lang="en-US" sz="4000"/>
              <a:t>colonial</a:t>
            </a:r>
            <a:r>
              <a:rPr lang="en-US" sz="3000"/>
              <a:t> </a:t>
            </a:r>
            <a:r>
              <a:rPr lang="en-US" sz="4000"/>
              <a:t>opinion, not as a factional coup d’etat)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Early War Effort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4213" cy="6019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sz="4000"/>
              <a:t>Dec 1775, Parliament passed the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Prohibitory Act</a:t>
            </a:r>
            <a:r>
              <a:rPr lang="en-US" sz="4000"/>
              <a:t> to restrict the colonists from trading with anyone</a:t>
            </a:r>
          </a:p>
          <a:p>
            <a:pPr lvl="1"/>
            <a:r>
              <a:rPr lang="en-US" sz="4000"/>
              <a:t>English blockaded colonial ports &amp; seized American ships</a:t>
            </a:r>
          </a:p>
          <a:p>
            <a:pPr lvl="1"/>
            <a:r>
              <a:rPr lang="en-US" sz="4000"/>
              <a:t>Hired German mercenaries (</a:t>
            </a: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Hessians</a:t>
            </a:r>
            <a:r>
              <a:rPr lang="en-US" sz="4000"/>
              <a:t>) to fight the rebellion</a:t>
            </a:r>
          </a:p>
          <a:p>
            <a:pPr lvl="1"/>
            <a:r>
              <a:rPr lang="en-US" sz="4000"/>
              <a:t>Royal governors urged slaves to rebel against their masters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/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8229600" cy="6096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800"/>
              <a:t>By December 1775, the British &amp; American colonists were fighting an “informal revolutionary war”…but: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3800"/>
              <a:t>Colonial leaders had not yet declared independence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3800"/>
              <a:t>Most colonists were “loyal &amp; dutiful subjects” of England &amp; asked King George III to protect them against the king's </a:t>
            </a:r>
            <a:r>
              <a:rPr lang="en-US" sz="3800" i="1"/>
              <a:t>ministers</a:t>
            </a:r>
            <a:endParaRPr lang="en-US" sz="3800"/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3800"/>
              <a:t>King George already considered the colonists in “open rebellion”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954963" cy="6400800"/>
          </a:xfrm>
        </p:spPr>
        <p:txBody>
          <a:bodyPr/>
          <a:lstStyle/>
          <a:p>
            <a:pPr algn="ctr"/>
            <a:r>
              <a:rPr lang="en-US" sz="6600"/>
              <a:t>What’s Next?</a:t>
            </a:r>
          </a:p>
        </p:txBody>
      </p:sp>
      <p:pic>
        <p:nvPicPr>
          <p:cNvPr id="167940" name="Picture 4" descr="declaratio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0325"/>
            <a:ext cx="7239000" cy="6918325"/>
          </a:xfrm>
          <a:prstGeom prst="rect">
            <a:avLst/>
          </a:prstGeom>
          <a:noFill/>
          <a:ln w="9525">
            <a:solidFill>
              <a:srgbClr val="CC2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90600"/>
          </a:xfrm>
        </p:spPr>
        <p:txBody>
          <a:bodyPr/>
          <a:lstStyle/>
          <a:p>
            <a:pPr algn="ctr"/>
            <a:r>
              <a:rPr lang="en-US"/>
              <a:t>Parliamentary Sovereignty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4000"/>
              <a:t>1763 proved to be a critical year  in colonial history: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4000"/>
              <a:t>The end of the French &amp; Indian War forced England to reexamine its colonial policies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4000"/>
              <a:t>New political &amp; economic restrictions emerged as England attempted</a:t>
            </a:r>
            <a:r>
              <a:rPr lang="en-US" sz="3000"/>
              <a:t> </a:t>
            </a:r>
            <a:r>
              <a:rPr lang="en-US" sz="4000"/>
              <a:t>to</a:t>
            </a:r>
            <a:r>
              <a:rPr lang="en-US" sz="3000"/>
              <a:t> </a:t>
            </a:r>
            <a:r>
              <a:rPr lang="en-US" sz="4000"/>
              <a:t>profit</a:t>
            </a:r>
            <a:r>
              <a:rPr lang="en-US" sz="3000"/>
              <a:t> </a:t>
            </a:r>
            <a:r>
              <a:rPr lang="en-US" sz="4000"/>
              <a:t>off</a:t>
            </a:r>
            <a:r>
              <a:rPr lang="en-US" sz="3000"/>
              <a:t> </a:t>
            </a:r>
            <a:r>
              <a:rPr lang="en-US" sz="4000"/>
              <a:t>its</a:t>
            </a:r>
            <a:r>
              <a:rPr lang="en-US" sz="3000"/>
              <a:t> </a:t>
            </a:r>
            <a:r>
              <a:rPr lang="en-US" sz="4000"/>
              <a:t>colonies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4000"/>
              <a:t>Colonial resentment ultimately led to the American Revolution</a:t>
            </a:r>
            <a:endParaRPr 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143000"/>
          </a:xfrm>
        </p:spPr>
        <p:txBody>
          <a:bodyPr/>
          <a:lstStyle/>
          <a:p>
            <a:pPr algn="ctr"/>
            <a:r>
              <a:rPr lang="en-US"/>
              <a:t>The Sugar Act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305800" cy="5867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4000"/>
              <a:t>Chief Minister George Grenville assessed England’s debt after the French &amp; Indian War &amp; concluded that Americans needed to contribute to maintain the army:</a:t>
            </a:r>
          </a:p>
          <a:p>
            <a:pPr lvl="1">
              <a:lnSpc>
                <a:spcPct val="95000"/>
              </a:lnSpc>
            </a:pPr>
            <a:r>
              <a:rPr lang="en-US" sz="4000"/>
              <a:t>Sugar Act of 1764 </a:t>
            </a:r>
          </a:p>
          <a:p>
            <a:pPr lvl="1">
              <a:lnSpc>
                <a:spcPct val="95000"/>
              </a:lnSpc>
            </a:pPr>
            <a:r>
              <a:rPr lang="en-US" sz="4000"/>
              <a:t>Currency Act of 1764</a:t>
            </a:r>
          </a:p>
          <a:p>
            <a:pPr lvl="1">
              <a:lnSpc>
                <a:spcPct val="95000"/>
              </a:lnSpc>
            </a:pPr>
            <a:r>
              <a:rPr lang="en-US" sz="4000"/>
              <a:t>Quartering Act of 1765</a:t>
            </a:r>
          </a:p>
          <a:p>
            <a:pPr lvl="1">
              <a:lnSpc>
                <a:spcPct val="95000"/>
              </a:lnSpc>
            </a:pPr>
            <a:r>
              <a:rPr lang="en-US" sz="4000"/>
              <a:t>Stamp Act of 1765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990600" y="228600"/>
            <a:ext cx="7924800" cy="990600"/>
          </a:xfrm>
          <a:prstGeom prst="wedgeRectCallout">
            <a:avLst>
              <a:gd name="adj1" fmla="val -22755"/>
              <a:gd name="adj2" fmla="val 333972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4300" lvl="1" algn="ctr">
              <a:lnSpc>
                <a:spcPct val="80000"/>
              </a:lnSpc>
              <a:spcBef>
                <a:spcPct val="20000"/>
              </a:spcBef>
            </a:pPr>
            <a:r>
              <a:rPr lang="en-US" sz="3600"/>
              <a:t>The Sugar Act redefined the relationship between America &amp; England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76200" y="1295400"/>
            <a:ext cx="8991600" cy="990600"/>
          </a:xfrm>
          <a:prstGeom prst="wedgeRectCallout">
            <a:avLst>
              <a:gd name="adj1" fmla="val -26644"/>
              <a:gd name="adj2" fmla="val 232852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/>
              <a:t>Navigation Acts were based on </a:t>
            </a:r>
            <a:r>
              <a:rPr lang="en-US" sz="3600" i="1"/>
              <a:t>mercantilism</a:t>
            </a:r>
            <a:r>
              <a:rPr lang="en-US" sz="3600"/>
              <a:t>; The Sugar Act was an attempt to </a:t>
            </a:r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</a:rPr>
              <a:t>raise revenue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1143000" y="3276600"/>
            <a:ext cx="7772400" cy="990600"/>
          </a:xfrm>
          <a:prstGeom prst="wedgeRectCallout">
            <a:avLst>
              <a:gd name="adj1" fmla="val -31537"/>
              <a:gd name="adj2" fmla="val 251282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/>
              <a:t>The Stamp Act led to the 1</a:t>
            </a:r>
            <a:r>
              <a:rPr lang="en-US" sz="3600" baseline="30000"/>
              <a:t>st</a:t>
            </a:r>
            <a:r>
              <a:rPr lang="en-US" sz="3600"/>
              <a:t> real colonial protest against new British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6" grpId="1" animBg="1"/>
      <p:bldP spid="64517" grpId="0" animBg="1"/>
      <p:bldP spid="64517" grpId="1" animBg="1"/>
      <p:bldP spid="645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914400"/>
          </a:xfrm>
        </p:spPr>
        <p:txBody>
          <a:bodyPr/>
          <a:lstStyle/>
          <a:p>
            <a:pPr algn="ctr"/>
            <a:r>
              <a:rPr lang="en-US"/>
              <a:t>The Sugar Act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305800" cy="6019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The Sugar Act of 1764 placed a tax on imported sugar &amp; created a means for the British to enforce it: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Sugar was an expensive luxury, so colonial protest was limited to the gentry, merchants, &amp; colonial assemblies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sz="4000"/>
              <a:t>Most colonists were </a:t>
            </a: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unaffected </a:t>
            </a:r>
            <a:r>
              <a:rPr lang="en-US" sz="4000"/>
              <a:t>by the new tax &amp; there was no violence or mass protest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Stamp Act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5791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sz="4000"/>
              <a:t>One year later, the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Stamp Act</a:t>
            </a:r>
            <a:r>
              <a:rPr lang="en-US" sz="4000"/>
              <a:t> required colonists to buy a royal stamp to validate legal documents</a:t>
            </a:r>
          </a:p>
          <a:p>
            <a:pPr lvl="1">
              <a:lnSpc>
                <a:spcPct val="90000"/>
              </a:lnSpc>
            </a:pPr>
            <a:r>
              <a:rPr lang="en-US" sz="4000"/>
              <a:t>Colonial protest changed from a gentry movement to a </a:t>
            </a:r>
            <a:r>
              <a:rPr lang="en-US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mass protest by common citizens</a:t>
            </a:r>
          </a:p>
          <a:p>
            <a:pPr lvl="1">
              <a:lnSpc>
                <a:spcPct val="90000"/>
              </a:lnSpc>
            </a:pPr>
            <a:r>
              <a:rPr lang="en-US" sz="4000"/>
              <a:t>Massachusetts called for a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Stamp Act Congress</a:t>
            </a:r>
            <a:r>
              <a:rPr lang="en-US" sz="4000"/>
              <a:t> (an inter-colonial meeting) to petition the King &amp; Parliament for a repeal 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52400" y="304800"/>
            <a:ext cx="8915400" cy="1143000"/>
          </a:xfrm>
          <a:prstGeom prst="wedgeRectCallout">
            <a:avLst>
              <a:gd name="adj1" fmla="val 36398"/>
              <a:gd name="adj2" fmla="val 122917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5000"/>
              </a:lnSpc>
              <a:spcBef>
                <a:spcPct val="15000"/>
              </a:spcBef>
            </a:pPr>
            <a:r>
              <a:rPr lang="en-US" sz="3600"/>
              <a:t>By taxing marriage licenses, property deeds, &amp; playing cards, this duty affected </a:t>
            </a:r>
            <a:r>
              <a:rPr lang="en-US" sz="3600" i="1">
                <a:effectLst>
                  <a:outerShdw blurRad="38100" dist="38100" dir="2700000" algn="tl">
                    <a:srgbClr val="FFFFFF"/>
                  </a:outerShdw>
                </a:effectLst>
              </a:rPr>
              <a:t>common folks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838200"/>
          </a:xfrm>
        </p:spPr>
        <p:txBody>
          <a:bodyPr/>
          <a:lstStyle/>
          <a:p>
            <a:pPr algn="ctr"/>
            <a:r>
              <a:rPr lang="en-US"/>
              <a:t>The Stamp Act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85800"/>
            <a:ext cx="8229600" cy="61722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sz="4000"/>
              <a:t>Protest against the tax led to: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Mob riots</a:t>
            </a:r>
            <a:r>
              <a:rPr lang="en-US" sz="4000"/>
              <a:t>: Tax collectors resigned which made the  stamp tax impossible to collect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Boycotting British goods</a:t>
            </a:r>
            <a:r>
              <a:rPr lang="en-US" sz="4000"/>
              <a:t>:   “Save your money &amp; you can save your country”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4000"/>
              <a:t>The boycott mobilized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women</a:t>
            </a:r>
            <a:r>
              <a:rPr lang="en-US" sz="4000"/>
              <a:t> who were in charge of the home &amp; dictated what families bought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4613275"/>
            <a:ext cx="9144000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  <a:buClr>
                <a:schemeClr val="accent1"/>
              </a:buClr>
              <a:buSzPct val="130000"/>
              <a:buFont typeface="Wingdings" pitchFamily="2" charset="2"/>
              <a:buNone/>
            </a:pPr>
            <a:r>
              <a:rPr lang="en-US" sz="3900">
                <a:solidFill>
                  <a:schemeClr val="tx2"/>
                </a:solidFill>
                <a:latin typeface="Arial" charset="0"/>
              </a:rPr>
              <a:t>Mob reaction to the Stamp                      &amp; Townshend Acts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0" y="5578475"/>
            <a:ext cx="91440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900">
                <a:solidFill>
                  <a:srgbClr val="CC0000"/>
                </a:solidFill>
                <a:latin typeface="Arial" charset="0"/>
              </a:rPr>
              <a:t>For the 1</a:t>
            </a:r>
            <a:r>
              <a:rPr lang="en-US" sz="3900" baseline="30000">
                <a:solidFill>
                  <a:srgbClr val="CC0000"/>
                </a:solidFill>
                <a:latin typeface="Arial" charset="0"/>
              </a:rPr>
              <a:t>st</a:t>
            </a:r>
            <a:r>
              <a:rPr lang="en-US" sz="3900">
                <a:solidFill>
                  <a:srgbClr val="CC0000"/>
                </a:solidFill>
                <a:latin typeface="Arial" charset="0"/>
              </a:rPr>
              <a:t> time, many colonists refer to fellow boycotters as “patriots”</a:t>
            </a:r>
            <a:r>
              <a:rPr lang="en-US" sz="390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129043" name="Picture 19" descr="Photo of BOSTON: STAMP ACT RIOT, 1765. &#10;Sons of Liberty protesting the Stamp Act by attacking the house of Lieutenant Governor Thomas Hutchinson at Boston on 26 August 1765. Color engraving, 19th centu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913"/>
            <a:ext cx="6019800" cy="45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44" name="Picture 20" descr="2665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45" name="Picture 21" descr="2667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5205412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5486400" y="1295400"/>
            <a:ext cx="3352800" cy="43307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/>
              <a:t>The “Sons of Liberty” were formed to protest British restrictions &amp; became the leading agitators for colonial resistance</a:t>
            </a:r>
          </a:p>
        </p:txBody>
      </p:sp>
      <p:pic>
        <p:nvPicPr>
          <p:cNvPr id="129049" name="Picture 25" descr="daughter of liberty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31775"/>
            <a:ext cx="4738687" cy="6397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533400" y="2384425"/>
            <a:ext cx="3505200" cy="24638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3600"/>
              <a:t>Women played a key role in maintaining the success of colonial boycotts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8" grpId="0" animBg="1"/>
      <p:bldP spid="1290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4114800" cy="106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/>
            <a:r>
              <a:rPr lang="en-US"/>
              <a:t>The Stamp Act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5791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</a:pPr>
            <a:r>
              <a:rPr lang="en-US" sz="3800"/>
              <a:t>Due to effective                          colonial protest,                       England revoked                           the Stamp Act                                   in 1766</a:t>
            </a:r>
          </a:p>
          <a:p>
            <a:pPr>
              <a:lnSpc>
                <a:spcPct val="95000"/>
              </a:lnSpc>
            </a:pPr>
            <a:r>
              <a:rPr lang="en-US" sz="3800"/>
              <a:t>However, Parliament issued the </a:t>
            </a:r>
            <a:r>
              <a:rPr lang="en-US" sz="38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Declaratory Act of 1766</a:t>
            </a:r>
            <a:r>
              <a:rPr lang="en-US" sz="3800"/>
              <a:t> which reaffirmed Parliament’s sovereignty over the America colonies "in all cases whatsoever”</a:t>
            </a:r>
            <a:endParaRPr lang="en-US" sz="4000"/>
          </a:p>
        </p:txBody>
      </p:sp>
      <p:pic>
        <p:nvPicPr>
          <p:cNvPr id="18441" name="Picture 9" descr="Photo of BOSTON: STAMP ACT, 1765. &#10;Sons of Liberty marching with an effigy of a stamp master to protest the Stamp Act in Boston in 1765: colored engraving, 19th centur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938"/>
            <a:ext cx="41910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`s Tie">
  <a:themeElements>
    <a:clrScheme name="Dad`s Ti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PPT Template</Template>
  <TotalTime>2192</TotalTime>
  <Pages>7776564</Pages>
  <Words>1297</Words>
  <Application>Microsoft Office PowerPoint</Application>
  <PresentationFormat>On-screen Show (4:3)</PresentationFormat>
  <Paragraphs>126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Times New Roman</vt:lpstr>
      <vt:lpstr>Arial</vt:lpstr>
      <vt:lpstr>Wingdings</vt:lpstr>
      <vt:lpstr>Dad`s Tie</vt:lpstr>
      <vt:lpstr>PowerPoint Presentation</vt:lpstr>
      <vt:lpstr>Paying Off England’s National Debt </vt:lpstr>
      <vt:lpstr>Parliamentary Sovereignty </vt:lpstr>
      <vt:lpstr>The Sugar Act</vt:lpstr>
      <vt:lpstr>The Sugar Act</vt:lpstr>
      <vt:lpstr>The Stamp Act</vt:lpstr>
      <vt:lpstr>The Stamp Act</vt:lpstr>
      <vt:lpstr>PowerPoint Presentation</vt:lpstr>
      <vt:lpstr>The Stamp Act</vt:lpstr>
      <vt:lpstr>The Townshend Duties</vt:lpstr>
      <vt:lpstr>Response to the Townshend Duties</vt:lpstr>
      <vt:lpstr>Response to the Townshend Duties</vt:lpstr>
      <vt:lpstr>The Boston Massacre</vt:lpstr>
      <vt:lpstr>PowerPoint Presentation</vt:lpstr>
      <vt:lpstr>The Boston Massacre</vt:lpstr>
      <vt:lpstr>The Boston Tea Party</vt:lpstr>
      <vt:lpstr>PowerPoint Presentation</vt:lpstr>
      <vt:lpstr>Coercive (Intolerable) Acts</vt:lpstr>
      <vt:lpstr>The Quebec Act (1774)</vt:lpstr>
      <vt:lpstr>PowerPoint Presentation</vt:lpstr>
      <vt:lpstr>Steps Towards Independence</vt:lpstr>
      <vt:lpstr>Steps Toward Independence</vt:lpstr>
      <vt:lpstr>The Shot Heard Around the World</vt:lpstr>
      <vt:lpstr>The British are coming!!</vt:lpstr>
      <vt:lpstr>“The Shot Heard ‘Round the World”</vt:lpstr>
      <vt:lpstr>Early War Effort</vt:lpstr>
      <vt:lpstr>The Early War Effort</vt:lpstr>
      <vt:lpstr>Conclusions</vt:lpstr>
      <vt:lpstr>What’s Next?</vt:lpstr>
    </vt:vector>
  </TitlesOfParts>
  <Manager>7th ed. revisions by Don Whatley, Blinn College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CMU</dc:creator>
  <cp:lastModifiedBy>Savage, Mike</cp:lastModifiedBy>
  <cp:revision>128</cp:revision>
  <dcterms:created xsi:type="dcterms:W3CDTF">1998-06-29T20:06:56Z</dcterms:created>
  <dcterms:modified xsi:type="dcterms:W3CDTF">2012-08-28T12:09:34Z</dcterms:modified>
</cp:coreProperties>
</file>